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0"/>
  </p:notesMasterIdLst>
  <p:sldIdLst>
    <p:sldId id="256" r:id="rId2"/>
    <p:sldId id="290" r:id="rId3"/>
    <p:sldId id="276" r:id="rId4"/>
    <p:sldId id="271" r:id="rId5"/>
    <p:sldId id="277" r:id="rId6"/>
    <p:sldId id="258" r:id="rId7"/>
    <p:sldId id="291" r:id="rId8"/>
    <p:sldId id="275" r:id="rId9"/>
    <p:sldId id="292" r:id="rId10"/>
    <p:sldId id="279" r:id="rId11"/>
    <p:sldId id="280" r:id="rId12"/>
    <p:sldId id="281" r:id="rId13"/>
    <p:sldId id="293" r:id="rId14"/>
    <p:sldId id="289" r:id="rId15"/>
    <p:sldId id="272" r:id="rId16"/>
    <p:sldId id="294" r:id="rId17"/>
    <p:sldId id="283" r:id="rId18"/>
    <p:sldId id="28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12롯데마트드림Medium" panose="02020603020101020101" pitchFamily="18" charset="-127"/>
      <p:regular r:id="rId27"/>
    </p:embeddedFont>
    <p:embeddedFont>
      <p:font typeface="a옛날목욕탕B" panose="02020600000000000000" pitchFamily="18" charset="-127"/>
      <p:regular r:id="rId28"/>
    </p:embeddedFont>
    <p:embeddedFont>
      <p:font typeface="12롯데마트행복Bold" panose="02020603020101020101" pitchFamily="18" charset="-127"/>
      <p:regular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young" initials="k" lastIdx="1" clrIdx="0">
    <p:extLst>
      <p:ext uri="{19B8F6BF-5375-455C-9EA6-DF929625EA0E}">
        <p15:presenceInfo xmlns:p15="http://schemas.microsoft.com/office/powerpoint/2012/main" userId="kangsuyo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3CA"/>
    <a:srgbClr val="5DC9EF"/>
    <a:srgbClr val="309EC0"/>
    <a:srgbClr val="595959"/>
    <a:srgbClr val="76ABDC"/>
    <a:srgbClr val="A3C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94" autoAdjust="0"/>
  </p:normalViewPr>
  <p:slideViewPr>
    <p:cSldViewPr snapToGrid="0">
      <p:cViewPr varScale="1">
        <p:scale>
          <a:sx n="65" d="100"/>
          <a:sy n="65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4530-3A62-48D9-B896-904FD3266217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4438-EEEC-4CE8-8096-63251A501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9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중앙 집중형 서버 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</a:t>
            </a:r>
          </a:p>
          <a:p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분산 저장을 통한 데이터 훼손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변조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변질 등을 검증하는 기술 데이터 분산형 시스템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거래에 참여하는 모든 사용자에게 거래 내역을 보여주며 거래 때마다 이를 대조해 위조를 막는 방식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8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98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4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0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3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8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9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3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2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29380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 Vote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448826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en-US" altLang="ko-KR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(Block Chain)</a:t>
            </a:r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기반 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전자투표</a:t>
            </a:r>
            <a:endParaRPr lang="ko-KR" altLang="en-US" sz="2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44644" y="5026232"/>
            <a:ext cx="5781368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0675" y="5122859"/>
            <a:ext cx="705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5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보트타자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신동길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강수영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송하연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이태현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5026544" y="819032"/>
            <a:ext cx="2232319" cy="2284131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513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F7594A-E1E7-4DAE-92F9-6A262DB1F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t="18750" r="11354" b="45508"/>
          <a:stretch/>
        </p:blipFill>
        <p:spPr>
          <a:xfrm>
            <a:off x="537369" y="1325706"/>
            <a:ext cx="95504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1A8824-AC6E-452F-8712-02D49B1F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7" t="18749" r="33021" b="28297"/>
          <a:stretch/>
        </p:blipFill>
        <p:spPr>
          <a:xfrm>
            <a:off x="3899405" y="2739708"/>
            <a:ext cx="6896100" cy="344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활용예시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82373-4971-4A03-8E4E-D30A8C725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9375" r="2604" b="-1535"/>
          <a:stretch/>
        </p:blipFill>
        <p:spPr>
          <a:xfrm>
            <a:off x="537369" y="2659376"/>
            <a:ext cx="5583580" cy="2866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D3D96-79E3-416D-9891-327742B9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 t="9960" r="2709" b="391"/>
          <a:stretch/>
        </p:blipFill>
        <p:spPr>
          <a:xfrm>
            <a:off x="4800501" y="1532892"/>
            <a:ext cx="7112000" cy="35637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95B4D-7DE0-4F1B-AD6C-542D0B718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5" t="11551" r="15521" b="1172"/>
          <a:stretch/>
        </p:blipFill>
        <p:spPr>
          <a:xfrm>
            <a:off x="2472639" y="1532892"/>
            <a:ext cx="6696055" cy="4400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협업내용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3. </a:t>
            </a:r>
            <a:r>
              <a:rPr lang="ko-KR" altLang="en-US" sz="3600" dirty="0" err="1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947F59-A138-4603-A699-FAD7E02036F8}"/>
              </a:ext>
            </a:extLst>
          </p:cNvPr>
          <p:cNvSpPr txBox="1"/>
          <p:nvPr/>
        </p:nvSpPr>
        <p:spPr>
          <a:xfrm>
            <a:off x="7121699" y="4045775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편리성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5352A-28B1-43FA-A94A-DE6DC8940569}"/>
              </a:ext>
            </a:extLst>
          </p:cNvPr>
          <p:cNvSpPr txBox="1"/>
          <p:nvPr/>
        </p:nvSpPr>
        <p:spPr>
          <a:xfrm>
            <a:off x="537369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공정성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2DBD8-C417-44E8-84A4-27257987B6B5}"/>
              </a:ext>
            </a:extLst>
          </p:cNvPr>
          <p:cNvSpPr txBox="1"/>
          <p:nvPr/>
        </p:nvSpPr>
        <p:spPr>
          <a:xfrm>
            <a:off x="2587295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보안성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7DEE0-7346-440E-B433-926CCF59D1CF}"/>
              </a:ext>
            </a:extLst>
          </p:cNvPr>
          <p:cNvSpPr txBox="1"/>
          <p:nvPr/>
        </p:nvSpPr>
        <p:spPr>
          <a:xfrm>
            <a:off x="4851152" y="4045917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실용성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8EB76-96F8-489F-99C7-DEE2CBBED9FE}"/>
              </a:ext>
            </a:extLst>
          </p:cNvPr>
          <p:cNvSpPr txBox="1"/>
          <p:nvPr/>
        </p:nvSpPr>
        <p:spPr>
          <a:xfrm>
            <a:off x="9392246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최신성</a:t>
            </a:r>
            <a:endParaRPr lang="ko-KR" altLang="en-US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31304" y="1967573"/>
            <a:ext cx="2835123" cy="1973790"/>
            <a:chOff x="2100605" y="3184860"/>
            <a:chExt cx="2041181" cy="1421054"/>
          </a:xfrm>
        </p:grpSpPr>
        <p:sp>
          <p:nvSpPr>
            <p:cNvPr id="28" name="화살표: 갈매기형 수장 24">
              <a:extLst>
                <a:ext uri="{FF2B5EF4-FFF2-40B4-BE49-F238E27FC236}">
                  <a16:creationId xmlns:a16="http://schemas.microsoft.com/office/drawing/2014/main" id="{50D72948-2E38-4F18-BCA5-C5B557EEF21B}"/>
                </a:ext>
              </a:extLst>
            </p:cNvPr>
            <p:cNvSpPr/>
            <p:nvPr/>
          </p:nvSpPr>
          <p:spPr>
            <a:xfrm>
              <a:off x="2100605" y="3184860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27E7705-BA45-458D-BBB1-3A0E5F3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098" y="3408232"/>
              <a:ext cx="827596" cy="82759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9114183" y="1942427"/>
            <a:ext cx="2835123" cy="1973790"/>
            <a:chOff x="6733148" y="3179822"/>
            <a:chExt cx="2041181" cy="1421054"/>
          </a:xfrm>
        </p:grpSpPr>
        <p:sp>
          <p:nvSpPr>
            <p:cNvPr id="30" name="화살표: 갈매기형 수장 26">
              <a:extLst>
                <a:ext uri="{FF2B5EF4-FFF2-40B4-BE49-F238E27FC236}">
                  <a16:creationId xmlns:a16="http://schemas.microsoft.com/office/drawing/2014/main" id="{7EB2992A-C6B6-4786-AC28-5C1EB126DDF6}"/>
                </a:ext>
              </a:extLst>
            </p:cNvPr>
            <p:cNvSpPr/>
            <p:nvPr/>
          </p:nvSpPr>
          <p:spPr>
            <a:xfrm>
              <a:off x="6733148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B6404CF-180D-489A-A778-BF2578E7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078" y="3321930"/>
              <a:ext cx="895229" cy="89522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29146" y="1973940"/>
            <a:ext cx="2835123" cy="1973790"/>
            <a:chOff x="546799" y="3180599"/>
            <a:chExt cx="2041181" cy="1421054"/>
          </a:xfrm>
        </p:grpSpPr>
        <p:sp>
          <p:nvSpPr>
            <p:cNvPr id="26" name="화살표: 갈매기형 수장 8">
              <a:extLst>
                <a:ext uri="{FF2B5EF4-FFF2-40B4-BE49-F238E27FC236}">
                  <a16:creationId xmlns:a16="http://schemas.microsoft.com/office/drawing/2014/main" id="{CD42013F-87DD-40BF-B786-C497A639F949}"/>
                </a:ext>
              </a:extLst>
            </p:cNvPr>
            <p:cNvSpPr/>
            <p:nvPr/>
          </p:nvSpPr>
          <p:spPr>
            <a:xfrm>
              <a:off x="546799" y="3180599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35038B5-F686-41CC-B42F-D1AE0EC3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07" y="3362101"/>
              <a:ext cx="904431" cy="9044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585857" y="1973940"/>
            <a:ext cx="2835123" cy="1973790"/>
            <a:chOff x="3654411" y="3204446"/>
            <a:chExt cx="2041181" cy="1421054"/>
          </a:xfrm>
        </p:grpSpPr>
        <p:sp>
          <p:nvSpPr>
            <p:cNvPr id="29" name="화살표: 갈매기형 수장 25">
              <a:extLst>
                <a:ext uri="{FF2B5EF4-FFF2-40B4-BE49-F238E27FC236}">
                  <a16:creationId xmlns:a16="http://schemas.microsoft.com/office/drawing/2014/main" id="{59F0CF10-317C-4DFE-9E3D-E9CD86DFF36F}"/>
                </a:ext>
              </a:extLst>
            </p:cNvPr>
            <p:cNvSpPr/>
            <p:nvPr/>
          </p:nvSpPr>
          <p:spPr>
            <a:xfrm>
              <a:off x="3654411" y="3204446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08C6550-2C3F-4BB5-85DF-2A9AF290311B}"/>
                </a:ext>
              </a:extLst>
            </p:cNvPr>
            <p:cNvGrpSpPr/>
            <p:nvPr/>
          </p:nvGrpSpPr>
          <p:grpSpPr>
            <a:xfrm>
              <a:off x="4244740" y="3490229"/>
              <a:ext cx="988437" cy="800239"/>
              <a:chOff x="3395025" y="990854"/>
              <a:chExt cx="1436245" cy="143624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6E71CCA-ECFA-459C-A843-20C32BDE3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017" y="1330626"/>
                <a:ext cx="655873" cy="737511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FF4B84E-5EBB-4C3D-A866-7884C925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025" y="990854"/>
                <a:ext cx="1436245" cy="1436245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6859462" y="1967573"/>
            <a:ext cx="2835123" cy="1973790"/>
            <a:chOff x="5179342" y="3179822"/>
            <a:chExt cx="2041181" cy="1421054"/>
          </a:xfrm>
        </p:grpSpPr>
        <p:sp>
          <p:nvSpPr>
            <p:cNvPr id="27" name="화살표: 갈매기형 수장 23">
              <a:extLst>
                <a:ext uri="{FF2B5EF4-FFF2-40B4-BE49-F238E27FC236}">
                  <a16:creationId xmlns:a16="http://schemas.microsoft.com/office/drawing/2014/main" id="{4A8C590D-B238-4635-993B-6BBA3EB1DF0B}"/>
                </a:ext>
              </a:extLst>
            </p:cNvPr>
            <p:cNvSpPr/>
            <p:nvPr/>
          </p:nvSpPr>
          <p:spPr>
            <a:xfrm>
              <a:off x="5179342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76AB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ACBC68-F16F-4002-8699-85D2881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73" y="3300074"/>
              <a:ext cx="935754" cy="935754"/>
            </a:xfrm>
            <a:prstGeom prst="rect">
              <a:avLst/>
            </a:prstGeom>
          </p:spPr>
        </p:pic>
      </p:grpSp>
      <p:sp>
        <p:nvSpPr>
          <p:cNvPr id="38" name="곱하기 기호 14">
            <a:extLst>
              <a:ext uri="{FF2B5EF4-FFF2-40B4-BE49-F238E27FC236}">
                <a16:creationId xmlns:a16="http://schemas.microsoft.com/office/drawing/2014/main" id="{7DA3716F-4131-46A3-B6C5-6B238DD898D4}"/>
              </a:ext>
            </a:extLst>
          </p:cNvPr>
          <p:cNvSpPr/>
          <p:nvPr/>
        </p:nvSpPr>
        <p:spPr>
          <a:xfrm>
            <a:off x="7239433" y="1880403"/>
            <a:ext cx="2075180" cy="2092460"/>
          </a:xfrm>
          <a:prstGeom prst="mathMultiply">
            <a:avLst>
              <a:gd name="adj1" fmla="val 2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1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CE5E2F-0132-4B51-AAA3-87D8A6800E38}"/>
              </a:ext>
            </a:extLst>
          </p:cNvPr>
          <p:cNvGrpSpPr/>
          <p:nvPr/>
        </p:nvGrpSpPr>
        <p:grpSpPr>
          <a:xfrm>
            <a:off x="1984169" y="1325704"/>
            <a:ext cx="8251168" cy="4890766"/>
            <a:chOff x="2341953" y="2198632"/>
            <a:chExt cx="4511234" cy="2673972"/>
          </a:xfrm>
        </p:grpSpPr>
        <p:pic>
          <p:nvPicPr>
            <p:cNvPr id="1027" name="_x358808336">
              <a:extLst>
                <a:ext uri="{FF2B5EF4-FFF2-40B4-BE49-F238E27FC236}">
                  <a16:creationId xmlns:a16="http://schemas.microsoft.com/office/drawing/2014/main" id="{7078C48C-B36D-4910-A905-B53FA4B43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" r="1038"/>
            <a:stretch>
              <a:fillRect/>
            </a:stretch>
          </p:blipFill>
          <p:spPr bwMode="auto">
            <a:xfrm>
              <a:off x="2341953" y="2198632"/>
              <a:ext cx="4391025" cy="256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D27F7-9309-41D3-8F1B-5E57F1D2EAB4}"/>
                </a:ext>
              </a:extLst>
            </p:cNvPr>
            <p:cNvSpPr txBox="1"/>
            <p:nvPr/>
          </p:nvSpPr>
          <p:spPr>
            <a:xfrm>
              <a:off x="4556715" y="4687503"/>
              <a:ext cx="2296472" cy="185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출처 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NIA(</a:t>
              </a:r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한국정보화진흥원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spc="-15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50372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 절차 간소화</a:t>
            </a:r>
            <a:endParaRPr lang="ko-KR" altLang="en-US" sz="2800"/>
          </a:p>
        </p:txBody>
      </p:sp>
      <p:sp>
        <p:nvSpPr>
          <p:cNvPr id="12" name="직사각형 11"/>
          <p:cNvSpPr/>
          <p:nvPr/>
        </p:nvSpPr>
        <p:spPr>
          <a:xfrm>
            <a:off x="3731341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시민 참여 증가</a:t>
            </a:r>
            <a:endParaRPr lang="ko-KR" altLang="en-US" sz="2800"/>
          </a:p>
        </p:txBody>
      </p:sp>
      <p:sp>
        <p:nvSpPr>
          <p:cNvPr id="14" name="직사각형 13"/>
          <p:cNvSpPr/>
          <p:nvPr/>
        </p:nvSpPr>
        <p:spPr>
          <a:xfrm>
            <a:off x="6312309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투표율 증가</a:t>
            </a:r>
            <a:endParaRPr lang="ko-KR" altLang="en-US" sz="2800"/>
          </a:p>
        </p:txBody>
      </p:sp>
      <p:sp>
        <p:nvSpPr>
          <p:cNvPr id="15" name="직사각형 14"/>
          <p:cNvSpPr/>
          <p:nvPr/>
        </p:nvSpPr>
        <p:spPr>
          <a:xfrm>
            <a:off x="8893277" y="2861188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안정성 및 투명성 확보</a:t>
            </a:r>
            <a:endParaRPr lang="ko-KR" altLang="en-US" sz="2800"/>
          </a:p>
        </p:txBody>
      </p:sp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8643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정보의 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88885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가치의 </a:t>
            </a:r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7653255" y="2428824"/>
            <a:ext cx="2074551" cy="2122702"/>
            <a:chOff x="6129721" y="3782461"/>
            <a:chExt cx="2056523" cy="21042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31" y="2301272"/>
            <a:ext cx="2178233" cy="21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5C4DE-1598-4B83-ABAF-4165CC96DCE8}"/>
              </a:ext>
            </a:extLst>
          </p:cNvPr>
          <p:cNvSpPr txBox="1"/>
          <p:nvPr/>
        </p:nvSpPr>
        <p:spPr>
          <a:xfrm>
            <a:off x="6741329" y="2438402"/>
            <a:ext cx="7736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인터넷이 정보의 평등화</a:t>
            </a:r>
            <a:endParaRPr lang="en-US" altLang="ko-KR" sz="3000" dirty="0"/>
          </a:p>
          <a:p>
            <a:r>
              <a:rPr lang="ko-KR" altLang="en-US" sz="3000" dirty="0"/>
              <a:t>블록체인은 가치의 평등화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71CD9-89C6-4419-AD57-788E52A5CB4F}"/>
              </a:ext>
            </a:extLst>
          </p:cNvPr>
          <p:cNvSpPr txBox="1"/>
          <p:nvPr/>
        </p:nvSpPr>
        <p:spPr>
          <a:xfrm>
            <a:off x="601666" y="1940403"/>
            <a:ext cx="63305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인터넷은</a:t>
            </a:r>
          </a:p>
          <a:p>
            <a:r>
              <a:rPr lang="ko-KR" altLang="en-US" dirty="0"/>
              <a:t>전체 네트워크를 통제하고 관장하는 중앙 기관이 없이</a:t>
            </a:r>
          </a:p>
          <a:p>
            <a:r>
              <a:rPr lang="ko-KR" altLang="en-US" dirty="0"/>
              <a:t>각자 합의된 프로토콜을 준수하면 통신할 수 있도록</a:t>
            </a:r>
          </a:p>
          <a:p>
            <a:r>
              <a:rPr lang="ko-KR" altLang="en-US" dirty="0"/>
              <a:t>하고자 한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경제적 목적이</a:t>
            </a:r>
          </a:p>
          <a:p>
            <a:r>
              <a:rPr lang="ko-KR" altLang="en-US" dirty="0"/>
              <a:t>절대적인 비중을 차지하기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브라우저 초창기에는</a:t>
            </a:r>
          </a:p>
          <a:p>
            <a:r>
              <a:rPr lang="ko-KR" altLang="en-US" dirty="0"/>
              <a:t>자바스크립트의 기능이</a:t>
            </a:r>
          </a:p>
          <a:p>
            <a:r>
              <a:rPr lang="ko-KR" altLang="en-US" dirty="0"/>
              <a:t>매우 한정되어 있었고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중앙서버 웹 </a:t>
            </a:r>
            <a:r>
              <a:rPr lang="ko-KR" altLang="en-US" dirty="0" err="1"/>
              <a:t>아키텍쳐</a:t>
            </a:r>
            <a:r>
              <a:rPr lang="ko-KR" altLang="en-US" dirty="0"/>
              <a:t> 모델이 발전함에 따라 갈수록</a:t>
            </a:r>
          </a:p>
          <a:p>
            <a:r>
              <a:rPr lang="ko-KR" altLang="en-US" dirty="0"/>
              <a:t>더 많은 기능과 역할이 브라우저 쪽에 주어지고 있고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그러한 기능을 구현하는 핵심에 자바스크립트 와</a:t>
            </a:r>
          </a:p>
          <a:p>
            <a:r>
              <a:rPr lang="ko-KR" altLang="en-US" dirty="0"/>
              <a:t>이를 베이스로 한 여러가지 솔루션들이 보편화되어 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B5C7-6741-4D6C-9A12-64B11E39775D}"/>
              </a:ext>
            </a:extLst>
          </p:cNvPr>
          <p:cNvSpPr txBox="1"/>
          <p:nvPr/>
        </p:nvSpPr>
        <p:spPr>
          <a:xfrm>
            <a:off x="6223000" y="4775202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p2p -&gt; server/client -&gt; p2p</a:t>
            </a:r>
          </a:p>
          <a:p>
            <a:r>
              <a:rPr lang="en-US" altLang="ko-KR" dirty="0"/>
              <a:t>                                  (51%)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99303" y="-1737"/>
            <a:ext cx="147631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0" y="270262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53961" y="6383291"/>
            <a:ext cx="13008077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974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8710" y="-1737"/>
            <a:ext cx="14600904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-589935" y="6383291"/>
            <a:ext cx="127819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0" y="264362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You!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1627294" y="2832908"/>
            <a:ext cx="3092190" cy="3163960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527476" y="850098"/>
            <a:ext cx="3590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u="sng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Index</a:t>
            </a:r>
            <a:endParaRPr lang="ko-KR" altLang="en-US" sz="8800" u="sng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639" y="850098"/>
            <a:ext cx="5207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질의응답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F5DD5C-EA14-4618-AA6E-EBB1A5AB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1" b="5427"/>
          <a:stretch/>
        </p:blipFill>
        <p:spPr>
          <a:xfrm>
            <a:off x="4677770" y="1750273"/>
            <a:ext cx="2218706" cy="33710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1876CA-FC59-4FFA-A7B2-6E89BB74A8D2}"/>
              </a:ext>
            </a:extLst>
          </p:cNvPr>
          <p:cNvGrpSpPr/>
          <p:nvPr/>
        </p:nvGrpSpPr>
        <p:grpSpPr>
          <a:xfrm rot="998611">
            <a:off x="1675313" y="822302"/>
            <a:ext cx="6124575" cy="3672910"/>
            <a:chOff x="-19216" y="2021614"/>
            <a:chExt cx="6124575" cy="36729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D976EF-13FB-4F6B-A90F-1541250C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784026">
              <a:off x="-19216" y="2021614"/>
              <a:ext cx="6124575" cy="35337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BA0F8B6-EE0D-49D6-BF91-C6ECB5C16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02" y="4347442"/>
              <a:ext cx="2290432" cy="134708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9D97573-DF23-4309-A12F-FF2966863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72" t="36732" r="5523" b="46152"/>
          <a:stretch/>
        </p:blipFill>
        <p:spPr>
          <a:xfrm rot="21173309">
            <a:off x="2020128" y="2398936"/>
            <a:ext cx="7206019" cy="834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BED064-D2FF-49E3-8B11-C4DB2D1D5D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3" t="49650" r="16531" b="19846"/>
          <a:stretch/>
        </p:blipFill>
        <p:spPr>
          <a:xfrm rot="21358533">
            <a:off x="2039136" y="3671869"/>
            <a:ext cx="7495974" cy="14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46EA337-07B6-4B10-8C1A-7C90ADD2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15" y="1308704"/>
            <a:ext cx="4300137" cy="430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2E2890-995B-424F-BE42-6F88553F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7" y="844759"/>
            <a:ext cx="4153611" cy="2163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35E90E-5C20-415A-833F-085EC9774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79" y="4691044"/>
            <a:ext cx="4686300" cy="971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9ACE52-6F54-498F-9903-BADB8C0A2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4" y="2543705"/>
            <a:ext cx="3220086" cy="1428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참여기업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CB997E5-D60E-4257-ACDF-BAFC493B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72" y="1634828"/>
            <a:ext cx="3737954" cy="32416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C3B70A-3C51-46C8-8B92-F208D694B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42" y="4165114"/>
            <a:ext cx="4072263" cy="1942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010" y="1519643"/>
            <a:ext cx="388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  </a:t>
            </a:r>
            <a:endParaRPr lang="ko-KR" altLang="en-US" sz="24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234D87-5CD3-4847-965C-456B95990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9" t="20315" r="37015" b="256"/>
          <a:stretch/>
        </p:blipFill>
        <p:spPr>
          <a:xfrm>
            <a:off x="666990" y="1519641"/>
            <a:ext cx="4796529" cy="3873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146E9A-863C-4009-AE15-A7F28120E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9" t="47131" r="40448" b="26283"/>
          <a:stretch/>
        </p:blipFill>
        <p:spPr>
          <a:xfrm>
            <a:off x="5882755" y="1519641"/>
            <a:ext cx="4482631" cy="1296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984D18-434A-48A1-9DFA-66538F553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9" t="12776" r="38209" b="73298"/>
          <a:stretch/>
        </p:blipFill>
        <p:spPr>
          <a:xfrm>
            <a:off x="5780396" y="3116853"/>
            <a:ext cx="4687347" cy="679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83E2AF-440C-4C2A-9DDA-A5B48BEF3A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5" t="51050" r="32985" b="26283"/>
          <a:stretch/>
        </p:blipFill>
        <p:spPr>
          <a:xfrm>
            <a:off x="5572396" y="4287757"/>
            <a:ext cx="5822855" cy="1105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EE1794-D91C-4B19-93CF-80048F3F6444}"/>
              </a:ext>
            </a:extLst>
          </p:cNvPr>
          <p:cNvGrpSpPr/>
          <p:nvPr/>
        </p:nvGrpSpPr>
        <p:grpSpPr>
          <a:xfrm>
            <a:off x="6608393" y="1788351"/>
            <a:ext cx="4648866" cy="3719093"/>
            <a:chOff x="2100522" y="1002028"/>
            <a:chExt cx="5777718" cy="48625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EDE5C5-6455-48C6-A2F1-E75528B6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039" y="4761439"/>
              <a:ext cx="799281" cy="108424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6DC7393-8E35-44FA-AA9E-6946D28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837" y="1002028"/>
              <a:ext cx="799281" cy="10842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7B5DBB1-4B46-4334-8FE7-46FC37ED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626" y="3089347"/>
              <a:ext cx="799281" cy="10842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819E72-05BE-4159-A1DF-C593D08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678" y="4786523"/>
              <a:ext cx="827695" cy="10780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41E3F69-7F22-4CC6-A0DC-EA841EC7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522" y="2725959"/>
              <a:ext cx="827695" cy="107809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A63F3E6-D34B-408E-AA84-0DD29775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6470" y="2633530"/>
              <a:ext cx="827695" cy="10780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DF1CB46-1EA3-4888-8DFC-43AD20C0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44" y="1333007"/>
              <a:ext cx="753211" cy="7532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1EC94CA-80C4-4EF7-87C3-2BBB7A1C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795" y="3046999"/>
              <a:ext cx="753211" cy="753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943596-027A-44DB-AA59-18ACE764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029" y="2958409"/>
              <a:ext cx="753211" cy="75321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8E0EC6-B338-4A50-A345-C2715EE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060" y="3340807"/>
              <a:ext cx="753211" cy="75321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6871E45-2FBD-4BAF-B4B5-DD9B1A91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954" y="5094412"/>
              <a:ext cx="753211" cy="75321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1A4188D-7155-486D-8366-CB1E73AC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795" y="5069002"/>
              <a:ext cx="753211" cy="753211"/>
            </a:xfrm>
            <a:prstGeom prst="rect">
              <a:avLst/>
            </a:prstGeom>
          </p:spPr>
        </p:pic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A21B2B5-7135-428E-8E56-B4A083693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368" y="2134216"/>
              <a:ext cx="1047276" cy="5903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AD1DC94-1B0D-4A9B-84E0-C80D6E756FB4}"/>
                </a:ext>
              </a:extLst>
            </p:cNvPr>
            <p:cNvCxnSpPr>
              <a:cxnSpLocks/>
            </p:cNvCxnSpPr>
            <p:nvPr/>
          </p:nvCxnSpPr>
          <p:spPr>
            <a:xfrm>
              <a:off x="5643678" y="2185620"/>
              <a:ext cx="929842" cy="4479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9F6E397-B7F5-4A5F-8227-E174BD9B04AC}"/>
                </a:ext>
              </a:extLst>
            </p:cNvPr>
            <p:cNvCxnSpPr>
              <a:cxnSpLocks/>
            </p:cNvCxnSpPr>
            <p:nvPr/>
          </p:nvCxnSpPr>
          <p:spPr>
            <a:xfrm>
              <a:off x="4931064" y="4338613"/>
              <a:ext cx="992570" cy="38921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3A769D6-2FBA-4046-920A-D0BB4267D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909" y="4338613"/>
              <a:ext cx="1010171" cy="4897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6649181-D978-466F-8328-97A513E84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3149" y="2266983"/>
              <a:ext cx="17599" cy="688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B9619D-E77A-405A-B12C-75839F4A576E}"/>
              </a:ext>
            </a:extLst>
          </p:cNvPr>
          <p:cNvGrpSpPr/>
          <p:nvPr/>
        </p:nvGrpSpPr>
        <p:grpSpPr>
          <a:xfrm>
            <a:off x="921528" y="1862718"/>
            <a:ext cx="4498647" cy="3598918"/>
            <a:chOff x="1953162" y="1214313"/>
            <a:chExt cx="5910049" cy="502285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213EE8-2227-46A2-9544-D422FB2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153" y="2498464"/>
              <a:ext cx="1628046" cy="16280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BBCAFB-94CD-4D81-A2A2-F390663F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350" y="5130011"/>
              <a:ext cx="799281" cy="108424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F1AC03-CB10-4FE3-813C-5448A0F2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00" y="5287893"/>
              <a:ext cx="919931" cy="91993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3A0DA1-2BD6-4D40-B702-D33C414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369" y="1217588"/>
              <a:ext cx="799281" cy="108424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5DF93EA-2D64-4109-B640-1B7188A0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19" y="1375470"/>
              <a:ext cx="919931" cy="91993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39AD79A-B853-4447-AAA4-142F3EEF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730" y="2797007"/>
              <a:ext cx="799281" cy="10842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4C91D1B-2017-430C-800D-14E8B395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280" y="2954889"/>
              <a:ext cx="919931" cy="91993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F2B9072-2CF9-4FE5-BB32-9096D12D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5145590"/>
              <a:ext cx="827695" cy="107809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1397DC-64F2-4EA2-AC3E-F0C2F134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5380428"/>
              <a:ext cx="856737" cy="85673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7C37CC-B92C-458E-89D1-DE7A8840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162" y="2856184"/>
              <a:ext cx="827695" cy="10780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F4BB9BE-7CB3-467E-8854-2988AF4F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47" y="3091022"/>
              <a:ext cx="856737" cy="85673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8DEEB8-4467-40FC-AFC7-8E01E351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1214313"/>
              <a:ext cx="827695" cy="107809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EF3733-7A19-4FCA-BF43-622A4E08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1449151"/>
              <a:ext cx="856737" cy="85673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B790804-1996-41EA-A0CB-DD8712BCF1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5037" y="2336921"/>
              <a:ext cx="406231" cy="529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754F6EE-156F-4E4A-A4E8-A6A4FEA2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275509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0E687C6-853F-4E11-91C6-68F0865E117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42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ED30102-5A06-4103-9575-AA1FCECD2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3856" y="4600869"/>
              <a:ext cx="540000" cy="506129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B3BB28-311B-4E1E-8546-A55F125BC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44" y="4625088"/>
              <a:ext cx="664975" cy="558736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38765F5-EA94-4362-9EAC-826B9A6FD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415" y="2389422"/>
              <a:ext cx="449748" cy="476087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314450-8046-428A-8D56-7B24B54DACCC}"/>
                </a:ext>
              </a:extLst>
            </p:cNvPr>
            <p:cNvSpPr txBox="1"/>
            <p:nvPr/>
          </p:nvSpPr>
          <p:spPr>
            <a:xfrm>
              <a:off x="4082517" y="4044610"/>
              <a:ext cx="1701769" cy="55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SERVER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22680" y="5744796"/>
            <a:ext cx="2086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집중형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18836" y="3392693"/>
            <a:ext cx="703336" cy="584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개발목표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26436" y="5744796"/>
            <a:ext cx="188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탈 중앙화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0009314-F889-4C1C-8104-CC8B6F878BEA}"/>
              </a:ext>
            </a:extLst>
          </p:cNvPr>
          <p:cNvSpPr txBox="1"/>
          <p:nvPr/>
        </p:nvSpPr>
        <p:spPr>
          <a:xfrm>
            <a:off x="4566148" y="3107705"/>
            <a:ext cx="300014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Public, Private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다양한 기술 적용가능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 생성 약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12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초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Solidity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트랜잭션 내용 공개</a:t>
            </a:r>
          </a:p>
        </p:txBody>
      </p:sp>
      <p:pic>
        <p:nvPicPr>
          <p:cNvPr id="23" name="Picture 6" descr="이더리움, 비트코인? 디지털 가상화폐 '도대체 뭐길래?'">
            <a:extLst>
              <a:ext uri="{FF2B5EF4-FFF2-40B4-BE49-F238E27FC236}">
                <a16:creationId xmlns:a16="http://schemas.microsoft.com/office/drawing/2014/main" id="{3B925B26-F6BF-47FE-80A2-F43C4CC15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8902" r="8892" b="7480"/>
          <a:stretch/>
        </p:blipFill>
        <p:spPr bwMode="auto">
          <a:xfrm>
            <a:off x="4970399" y="1703445"/>
            <a:ext cx="1946787" cy="118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58646" y="1401101"/>
            <a:ext cx="3097161" cy="4513006"/>
            <a:chOff x="958645" y="1401101"/>
            <a:chExt cx="3097161" cy="45130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C9DBB8-A820-4176-A395-5038809375F4}"/>
                </a:ext>
              </a:extLst>
            </p:cNvPr>
            <p:cNvSpPr txBox="1"/>
            <p:nvPr/>
          </p:nvSpPr>
          <p:spPr>
            <a:xfrm>
              <a:off x="1064097" y="3107703"/>
              <a:ext cx="2781215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Public, 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금융에 한정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블록생성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10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분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스크립트 언어 사용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 내용 공개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8B2FC5-CDBE-4757-BFAC-CB8737A71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50" y="2182481"/>
              <a:ext cx="2028051" cy="42044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58645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395213" y="1401101"/>
            <a:ext cx="3097161" cy="4513006"/>
          </a:xfrm>
          <a:prstGeom prst="rect">
            <a:avLst/>
          </a:prstGeom>
          <a:noFill/>
          <a:ln w="57150">
            <a:solidFill>
              <a:srgbClr val="3483C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18745" y="1401103"/>
            <a:ext cx="3097161" cy="4707423"/>
            <a:chOff x="7818743" y="1401101"/>
            <a:chExt cx="3097161" cy="47074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67EFC-4A3C-4CE8-BD8A-DC1FEE7B4470}"/>
                </a:ext>
              </a:extLst>
            </p:cNvPr>
            <p:cNvSpPr txBox="1"/>
            <p:nvPr/>
          </p:nvSpPr>
          <p:spPr>
            <a:xfrm>
              <a:off x="7936820" y="3107703"/>
              <a:ext cx="29199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다양한 기술 적용가능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Chain Code 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개발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트랜잭션은 암호 은닉 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pic>
          <p:nvPicPr>
            <p:cNvPr id="20" name="Picture 4" descr="logo_hl_new.png">
              <a:extLst>
                <a:ext uri="{FF2B5EF4-FFF2-40B4-BE49-F238E27FC236}">
                  <a16:creationId xmlns:a16="http://schemas.microsoft.com/office/drawing/2014/main" id="{5DFBDF9E-6DBF-4C21-867F-8C9F37BBC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" t="-2275" r="-85" b="5209"/>
            <a:stretch/>
          </p:blipFill>
          <p:spPr bwMode="auto">
            <a:xfrm>
              <a:off x="7907325" y="2035496"/>
              <a:ext cx="2919995" cy="6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818743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1894222" y="1413398"/>
            <a:ext cx="8488644" cy="482968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기능구성도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0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22"/>
          <a:stretch/>
        </p:blipFill>
        <p:spPr>
          <a:xfrm>
            <a:off x="1894225" y="1412478"/>
            <a:ext cx="8488027" cy="48312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시스템구성도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7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386</Words>
  <Application>Microsoft Office PowerPoint</Application>
  <PresentationFormat>와이드스크린</PresentationFormat>
  <Paragraphs>111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Calibri</vt:lpstr>
      <vt:lpstr>맑은 고딕</vt:lpstr>
      <vt:lpstr>12롯데마트드림Medium</vt:lpstr>
      <vt:lpstr>Arial</vt:lpstr>
      <vt:lpstr>a옛날목욕탕B</vt:lpstr>
      <vt:lpstr>12롯데마트행복Bold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김가영</dc:creator>
  <cp:lastModifiedBy>Windows 사용자</cp:lastModifiedBy>
  <cp:revision>67</cp:revision>
  <dcterms:created xsi:type="dcterms:W3CDTF">2016-03-10T14:48:46Z</dcterms:created>
  <dcterms:modified xsi:type="dcterms:W3CDTF">2017-08-24T14:12:05Z</dcterms:modified>
</cp:coreProperties>
</file>